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94" r:id="rId2"/>
    <p:sldId id="362" r:id="rId3"/>
    <p:sldId id="376" r:id="rId4"/>
    <p:sldId id="375" r:id="rId5"/>
    <p:sldId id="374" r:id="rId6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ей Чернов" initials="АЧ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EF4"/>
    <a:srgbClr val="F4FAF0"/>
    <a:srgbClr val="EEF7E9"/>
    <a:srgbClr val="D5DFEB"/>
    <a:srgbClr val="009900"/>
    <a:srgbClr val="1F477D"/>
    <a:srgbClr val="11437F"/>
    <a:srgbClr val="D9D9D9"/>
    <a:srgbClr val="33CC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27102A9-8310-4765-A935-A1911B00CA55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0171" autoAdjust="0"/>
  </p:normalViewPr>
  <p:slideViewPr>
    <p:cSldViewPr>
      <p:cViewPr varScale="1">
        <p:scale>
          <a:sx n="106" d="100"/>
          <a:sy n="106" d="100"/>
        </p:scale>
        <p:origin x="-1032" y="-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48" y="21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400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72457-58EF-4148-A16B-82413FC95D0D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C8C91-DA98-48BA-8FD7-546746BDAD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89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1F920-D653-4C4F-A838-A8C31DCFACB2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84DAA-301E-48B1-AACA-8F21E3D14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571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84DAA-301E-48B1-AACA-8F21E3D14C4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7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84DAA-301E-48B1-AACA-8F21E3D14C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31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84DAA-301E-48B1-AACA-8F21E3D14C4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31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84DAA-301E-48B1-AACA-8F21E3D14C4B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3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6115050" y="2278063"/>
            <a:ext cx="20243800" cy="113887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7DF5C-7F57-44F4-B39F-B8F4CFA1044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70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" y="63410"/>
            <a:ext cx="1402441" cy="5489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03598"/>
            <a:ext cx="6336704" cy="1800200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rgbClr val="11437F"/>
                </a:solidFill>
                <a:latin typeface="+mj-lt"/>
                <a:ea typeface="PT Serif" panose="020A0603040505020204" pitchFamily="18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63838"/>
            <a:ext cx="4680520" cy="108012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rgbClr val="11437F"/>
                </a:solidFill>
                <a:latin typeface="+mj-lt"/>
                <a:ea typeface="PT Serif" panose="020A0603040505020204" pitchFamily="18" charset="-5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28" name="object 9"/>
          <p:cNvSpPr/>
          <p:nvPr userDrawn="1"/>
        </p:nvSpPr>
        <p:spPr>
          <a:xfrm>
            <a:off x="7164289" y="255595"/>
            <a:ext cx="1973216" cy="4378324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TextBox 29"/>
          <p:cNvSpPr txBox="1"/>
          <p:nvPr userDrawn="1"/>
        </p:nvSpPr>
        <p:spPr>
          <a:xfrm>
            <a:off x="0" y="4864598"/>
            <a:ext cx="1763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-1" y="699542"/>
            <a:ext cx="7596337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 userDrawn="1"/>
        </p:nvCxnSpPr>
        <p:spPr>
          <a:xfrm>
            <a:off x="0" y="4803998"/>
            <a:ext cx="9144000" cy="0"/>
          </a:xfrm>
          <a:prstGeom prst="line">
            <a:avLst/>
          </a:prstGeom>
          <a:ln w="9525">
            <a:solidFill>
              <a:srgbClr val="1143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Текст 34"/>
          <p:cNvSpPr>
            <a:spLocks noGrp="1"/>
          </p:cNvSpPr>
          <p:nvPr>
            <p:ph type="body" sz="quarter" idx="10" hasCustomPrompt="1"/>
          </p:nvPr>
        </p:nvSpPr>
        <p:spPr>
          <a:xfrm>
            <a:off x="4716017" y="4864597"/>
            <a:ext cx="4427984" cy="230413"/>
          </a:xfrm>
        </p:spPr>
        <p:txBody>
          <a:bodyPr>
            <a:noAutofit/>
          </a:bodyPr>
          <a:lstStyle>
            <a:lvl1pPr marL="0" indent="0" algn="r"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ru-RU" dirty="0"/>
              <a:t> г. Москва, август 2020 года</a:t>
            </a:r>
          </a:p>
        </p:txBody>
      </p:sp>
      <p:cxnSp>
        <p:nvCxnSpPr>
          <p:cNvPr id="37" name="Прямая соединительная линия 36"/>
          <p:cNvCxnSpPr/>
          <p:nvPr userDrawn="1"/>
        </p:nvCxnSpPr>
        <p:spPr>
          <a:xfrm>
            <a:off x="0" y="4443958"/>
            <a:ext cx="5148064" cy="0"/>
          </a:xfrm>
          <a:prstGeom prst="line">
            <a:avLst/>
          </a:prstGeom>
          <a:ln w="9525">
            <a:solidFill>
              <a:srgbClr val="1143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627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405" y="771500"/>
            <a:ext cx="8569190" cy="1800200"/>
          </a:xfrm>
        </p:spPr>
        <p:txBody>
          <a:bodyPr>
            <a:normAutofit/>
          </a:bodyPr>
          <a:lstStyle>
            <a:lvl1pPr algn="ctr">
              <a:defRPr sz="2800" b="0">
                <a:latin typeface="+mj-lt"/>
                <a:ea typeface="PT Serif" panose="020A0603040505020204" pitchFamily="18" charset="-52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fld id="{DB1DFDA1-EF7B-4B94-864C-3366B4B17D21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3384048" y="2571750"/>
            <a:ext cx="2375904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66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6802258" cy="699541"/>
          </a:xfrm>
          <a:noFill/>
        </p:spPr>
        <p:txBody>
          <a:bodyPr>
            <a:noAutofit/>
          </a:bodyPr>
          <a:lstStyle>
            <a:lvl1pPr algn="r">
              <a:defRPr sz="1600" b="1">
                <a:solidFill>
                  <a:srgbClr val="11437F"/>
                </a:solidFill>
                <a:latin typeface="+mj-lt"/>
                <a:ea typeface="PT Serif" panose="020A0603040505020204" pitchFamily="18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7614"/>
            <a:ext cx="8229600" cy="3247009"/>
          </a:xfrm>
        </p:spPr>
        <p:txBody>
          <a:bodyPr>
            <a:normAutofit/>
          </a:bodyPr>
          <a:lstStyle>
            <a:lvl1pPr>
              <a:defRPr sz="2400">
                <a:latin typeface="+mn-lt"/>
                <a:ea typeface="PT Serif" panose="020A0603040505020204" pitchFamily="18" charset="-52"/>
              </a:defRPr>
            </a:lvl1pPr>
            <a:lvl2pPr>
              <a:defRPr sz="2000">
                <a:latin typeface="+mn-lt"/>
                <a:ea typeface="PT Serif" panose="020A0603040505020204" pitchFamily="18" charset="-52"/>
              </a:defRPr>
            </a:lvl2pPr>
            <a:lvl3pPr>
              <a:defRPr sz="1800">
                <a:latin typeface="+mn-lt"/>
                <a:ea typeface="PT Serif" panose="020A0603040505020204" pitchFamily="18" charset="-52"/>
              </a:defRPr>
            </a:lvl3pPr>
            <a:lvl4pPr>
              <a:defRPr sz="1600">
                <a:latin typeface="+mn-lt"/>
                <a:ea typeface="PT Serif" panose="020A0603040505020204" pitchFamily="18" charset="-52"/>
              </a:defRPr>
            </a:lvl4pPr>
            <a:lvl5pPr>
              <a:defRPr sz="1600">
                <a:latin typeface="+mn-lt"/>
                <a:ea typeface="PT Serif" panose="020A0603040505020204" pitchFamily="18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fld id="{1E463FF6-FBD1-44B3-82E7-BD45439D34D3}" type="datetime1">
              <a:rPr lang="ru-RU" smtClean="0"/>
              <a:t>17.12.2020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9" name="TextBox 8"/>
          <p:cNvSpPr txBox="1"/>
          <p:nvPr userDrawn="1"/>
        </p:nvSpPr>
        <p:spPr>
          <a:xfrm>
            <a:off x="8485484" y="4803998"/>
            <a:ext cx="611560" cy="338554"/>
          </a:xfrm>
          <a:prstGeom prst="rect">
            <a:avLst/>
          </a:prstGeom>
        </p:spPr>
        <p:txBody>
          <a:bodyPr vert="horz" wrap="square" lIns="0" tIns="45720" rIns="0" bIns="45720" rtlCol="0" anchor="t">
            <a:spAutoFit/>
          </a:bodyPr>
          <a:lstStyle>
            <a:defPPr>
              <a:defRPr lang="ru-RU"/>
            </a:defPPr>
            <a:lvl1pPr>
              <a:defRPr b="1">
                <a:latin typeface="Trebuchet MS" panose="020B0603020202020204" pitchFamily="34" charset="0"/>
              </a:defRPr>
            </a:lvl1pPr>
          </a:lstStyle>
          <a:p>
            <a:pPr lvl="0" algn="r"/>
            <a:fld id="{F777CE8F-F8DB-4AC4-B215-9C5F8871BE3C}" type="slidenum">
              <a:rPr lang="ru-RU" sz="1600" smtClean="0">
                <a:solidFill>
                  <a:srgbClr val="11437F"/>
                </a:solidFill>
                <a:latin typeface="+mn-lt"/>
                <a:ea typeface="PT Serif" panose="020A0603040505020204" pitchFamily="18" charset="-52"/>
              </a:rPr>
              <a:pPr lvl="0" algn="r"/>
              <a:t>‹#›</a:t>
            </a:fld>
            <a:r>
              <a:rPr lang="ru-RU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PT Serif" panose="020A0603040505020204" pitchFamily="18" charset="-52"/>
              </a:rPr>
              <a:t>/</a:t>
            </a:r>
            <a:r>
              <a:rPr lang="ru-RU" sz="9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PT Serif" panose="020A0603040505020204" pitchFamily="18" charset="-52"/>
              </a:rPr>
              <a:t>23</a:t>
            </a:r>
            <a:endParaRPr lang="ru-RU" sz="1600" b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PT Serif" panose="020A0603040505020204" pitchFamily="18" charset="-52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" y="63410"/>
            <a:ext cx="1402441" cy="54898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 userDrawn="1"/>
        </p:nvCxnSpPr>
        <p:spPr>
          <a:xfrm>
            <a:off x="0" y="699542"/>
            <a:ext cx="9144000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5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9618-6E00-4B64-855A-7EF163CE7F40}" type="datetime1">
              <a:rPr lang="ru-RU" smtClean="0"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E60AF-26C0-4F26-B6EA-302E8E682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7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3B0D1-D2B8-4F73-8BEA-EC6F26360C42}" type="datetime1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E60AF-26C0-4F26-B6EA-302E8E6824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2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0" r:id="rId2"/>
    <p:sldLayoutId id="2147483674" r:id="rId3"/>
    <p:sldLayoutId id="2147483679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286"/>
            <a:ext cx="9144000" cy="83527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b="1" dirty="0"/>
              <a:t>Соответствие банковских счетов </a:t>
            </a:r>
            <a:r>
              <a:rPr lang="ru-RU" sz="2400" b="1" dirty="0" smtClean="0"/>
              <a:t>казначейским с 01.01.2021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700" dirty="0" smtClean="0"/>
              <a:t>(коды видов казначейских счетов в номере казначейского счета установлены</a:t>
            </a:r>
            <a:br>
              <a:rPr lang="ru-RU" sz="1700" dirty="0" smtClean="0"/>
            </a:br>
            <a:r>
              <a:rPr lang="ru-RU" sz="1700" dirty="0" smtClean="0"/>
              <a:t>приказом Федерального казначейства от 01.04.2020 № 15н)</a:t>
            </a:r>
            <a:endParaRPr lang="ru-RU" sz="17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037067"/>
              </p:ext>
            </p:extLst>
          </p:nvPr>
        </p:nvGraphicFramePr>
        <p:xfrm>
          <a:off x="107504" y="961350"/>
          <a:ext cx="4464496" cy="3770640"/>
        </p:xfrm>
        <a:graphic>
          <a:graphicData uri="http://schemas.openxmlformats.org/drawingml/2006/table">
            <a:tbl>
              <a:tblPr firstRow="1">
                <a:tableStyleId>{D27102A9-8310-4765-A935-A1911B00CA55}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73648">
                <a:tc>
                  <a:txBody>
                    <a:bodyPr/>
                    <a:lstStyle/>
                    <a:p>
                      <a:r>
                        <a:rPr lang="ru-RU" sz="600" dirty="0"/>
                        <a:t>Наименование казначейского счета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Кому открывается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Соответствие действующих балансовых счетов перспективным казначейским счетам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682">
                <a:tc rowSpan="4">
                  <a:txBody>
                    <a:bodyPr/>
                    <a:lstStyle/>
                    <a:p>
                      <a:r>
                        <a:rPr lang="ru-RU" sz="600" b="1" dirty="0"/>
                        <a:t>1) единый </a:t>
                      </a:r>
                      <a:r>
                        <a:rPr lang="ru-RU" sz="600" b="1" dirty="0" smtClean="0"/>
                        <a:t>счет бюджета</a:t>
                      </a:r>
                      <a:endParaRPr lang="ru-RU" sz="600" b="1" dirty="0"/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40105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03211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648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субъекта Российской Федерации</a:t>
                      </a:r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40201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03221</a:t>
                      </a:r>
                    </a:p>
                  </a:txBody>
                  <a:tcPr marL="90000" marT="36000" marB="3600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682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</a:t>
                      </a:r>
                      <a:br>
                        <a:rPr lang="ru-RU" sz="600" dirty="0"/>
                      </a:br>
                      <a:r>
                        <a:rPr lang="ru-RU" sz="600" dirty="0"/>
                        <a:t>муниципального образования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40204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03231</a:t>
                      </a:r>
                      <a:endParaRPr lang="ru-RU" sz="600" dirty="0"/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2614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органу управления государственным внебюджетным фондом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40401 (ПФР)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03241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40402 (ФСС)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03251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40403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</a:rPr>
                        <a:t> (ФФОМС) 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 03261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40404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</a:rPr>
                        <a:t> (ТФОМС) 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 03271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648">
                <a:tc>
                  <a:txBody>
                    <a:bodyPr/>
                    <a:lstStyle/>
                    <a:p>
                      <a:r>
                        <a:rPr lang="ru-RU" sz="600" b="1" dirty="0"/>
                        <a:t>2) казначейский счет для осуществления и отражения операций по учету и распределению поступлений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40101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03100</a:t>
                      </a:r>
                      <a:endParaRPr lang="ru-RU" sz="600" dirty="0"/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4682">
                <a:tc rowSpan="4">
                  <a:txBody>
                    <a:bodyPr/>
                    <a:lstStyle/>
                    <a:p>
                      <a:r>
                        <a:rPr lang="ru-RU" sz="600" b="1" dirty="0"/>
                        <a:t>3) казначейский счет для осуществления и отражения операций с денежными средствами, поступающими во временное распоряжение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40302(1)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03212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3648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субъекта Российской Федерации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/>
                        <a:t>40302(2) </a:t>
                      </a:r>
                      <a:r>
                        <a:rPr lang="ru-RU" sz="600" baseline="0" dirty="0">
                          <a:sym typeface="Wingdings"/>
                        </a:rPr>
                        <a:t> 03222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14682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</a:t>
                      </a:r>
                      <a:br>
                        <a:rPr lang="ru-RU" sz="600" dirty="0"/>
                      </a:br>
                      <a:r>
                        <a:rPr lang="ru-RU" sz="600" dirty="0"/>
                        <a:t>муниципального образования</a:t>
                      </a:r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40302(3)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03232</a:t>
                      </a:r>
                    </a:p>
                  </a:txBody>
                  <a:tcPr marL="90000" marT="36000" marB="3600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2614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органу управления государственным внебюджетным фондом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40302(7)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03242 (ПФР)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40302(7)  03252 (ФСС)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40302(8)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03262 (ФФОМС)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olidFill>
                            <a:schemeClr val="tx1"/>
                          </a:solidFill>
                          <a:sym typeface="Wingdings"/>
                        </a:rPr>
                        <a:t>40302(8)</a:t>
                      </a:r>
                      <a:r>
                        <a:rPr lang="ru-RU" sz="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03272 (ТФОМС)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4682">
                <a:tc rowSpan="3">
                  <a:txBody>
                    <a:bodyPr/>
                    <a:lstStyle/>
                    <a:p>
                      <a:r>
                        <a:rPr lang="ru-RU" sz="600" b="1" dirty="0"/>
                        <a:t>4) казначейский счет для осуществления и отражения операций с денежными средствами бюджетных и автономных учреждений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40501(2)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03214</a:t>
                      </a:r>
                      <a:endParaRPr lang="ru-RU" sz="600" dirty="0">
                        <a:solidFill>
                          <a:srgbClr val="FF0000"/>
                        </a:solidFill>
                      </a:endParaRP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4682">
                <a:tc v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субъекта Российской Федерации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40601(1)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03224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4682">
                <a:tc v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</a:t>
                      </a:r>
                      <a:br>
                        <a:rPr lang="ru-RU" sz="600" dirty="0"/>
                      </a:br>
                      <a:r>
                        <a:rPr lang="ru-RU" sz="600" dirty="0"/>
                        <a:t>муниципального образования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40701(1)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03234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290262"/>
              </p:ext>
            </p:extLst>
          </p:nvPr>
        </p:nvGraphicFramePr>
        <p:xfrm>
          <a:off x="4644008" y="961350"/>
          <a:ext cx="4464496" cy="3155760"/>
        </p:xfrm>
        <a:graphic>
          <a:graphicData uri="http://schemas.openxmlformats.org/drawingml/2006/table">
            <a:tbl>
              <a:tblPr firstRow="1">
                <a:tableStyleId>{D27102A9-8310-4765-A935-A1911B00CA55}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5007">
                <a:tc>
                  <a:txBody>
                    <a:bodyPr/>
                    <a:lstStyle/>
                    <a:p>
                      <a:r>
                        <a:rPr lang="ru-RU" sz="600" dirty="0"/>
                        <a:t>Наименование казначейского счета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Кому открывается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Соответствие действующих балансовых счетов перспективным казначейским счетам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5007">
                <a:tc>
                  <a:txBody>
                    <a:bodyPr/>
                    <a:lstStyle/>
                    <a:p>
                      <a:r>
                        <a:rPr lang="ru-RU" sz="600" b="1" dirty="0"/>
                        <a:t>5) казначейский счет для осуществления и отражения операций с денежными средствами Фонда национального благосостояния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" baseline="0" dirty="0">
                          <a:solidFill>
                            <a:schemeClr val="tx1"/>
                          </a:solidFill>
                        </a:rPr>
                        <a:t>40105</a:t>
                      </a:r>
                      <a:r>
                        <a:rPr lang="ru-RU" sz="6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03217</a:t>
                      </a:r>
                      <a:endParaRPr lang="ru-RU" sz="600" dirty="0"/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8172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1" dirty="0"/>
                        <a:t>6) казначейский счет для осуществления и отражения операций с денежными средствами юридических лиц, не являющихся участниками бюджетного процесса, бюджетными и автономными учреждениями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 казначейству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600" baseline="0" dirty="0"/>
                        <a:t>40501(1) </a:t>
                      </a:r>
                      <a:r>
                        <a:rPr lang="ru-RU" sz="600" baseline="0" dirty="0">
                          <a:sym typeface="Wingdings"/>
                        </a:rPr>
                        <a:t> 03215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988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dirty="0"/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субъекта Российской Федерации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40601(2)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03225</a:t>
                      </a:r>
                    </a:p>
                  </a:txBody>
                  <a:tcPr marL="90000" marT="36000" marB="36000"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037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dirty="0"/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финансовому органу </a:t>
                      </a:r>
                      <a:br>
                        <a:rPr lang="ru-RU" sz="600" dirty="0"/>
                      </a:br>
                      <a:r>
                        <a:rPr lang="ru-RU" sz="600" dirty="0"/>
                        <a:t>муниципального образования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>
                          <a:sym typeface="Wingdings"/>
                        </a:rPr>
                        <a:t>40701(2)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03235</a:t>
                      </a:r>
                      <a:endParaRPr lang="ru-RU" sz="600" dirty="0"/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8172">
                <a:tc rowSpan="3">
                  <a:txBody>
                    <a:bodyPr/>
                    <a:lstStyle/>
                    <a:p>
                      <a:r>
                        <a:rPr lang="ru-RU" sz="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7) казначейский счет для осуществления и отражения операций с денежными средствами участников казначейского сопровождения*</a:t>
                      </a:r>
                      <a:endParaRPr lang="ru-RU" sz="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6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Федеральному казначейству</a:t>
                      </a:r>
                      <a:endParaRPr lang="ru-RU" sz="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40501(1) </a:t>
                      </a:r>
                      <a:r>
                        <a:rPr lang="ru-RU" sz="6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 03216</a:t>
                      </a:r>
                      <a:endParaRPr lang="ru-RU" sz="600" baseline="0" dirty="0">
                        <a:solidFill>
                          <a:schemeClr val="bg1">
                            <a:lumMod val="50000"/>
                          </a:schemeClr>
                        </a:solidFill>
                        <a:sym typeface="Wingdings"/>
                      </a:endParaRP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9881">
                <a:tc v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 marL="90000" marT="36000" marB="3600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финансовому органу субъекта Российской Федерации</a:t>
                      </a:r>
                      <a:endParaRPr lang="ru-RU" sz="600" baseline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40601(2)</a:t>
                      </a:r>
                      <a:r>
                        <a:rPr lang="ru-RU" sz="6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600" baseline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 03226</a:t>
                      </a:r>
                      <a:endParaRPr lang="ru-RU" sz="600" baseline="0" dirty="0">
                        <a:solidFill>
                          <a:schemeClr val="bg1">
                            <a:lumMod val="50000"/>
                          </a:schemeClr>
                        </a:solidFill>
                        <a:sym typeface="Wingdings"/>
                      </a:endParaRPr>
                    </a:p>
                  </a:txBody>
                  <a:tcPr marL="90000" marT="36000" marB="3600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9881">
                <a:tc v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 marL="90000" marT="36000" marB="3600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финансовому органу </a:t>
                      </a:r>
                      <a:br>
                        <a:rPr lang="ru-RU" sz="6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</a:br>
                      <a:r>
                        <a:rPr lang="ru-RU" sz="60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муниципального образования</a:t>
                      </a:r>
                      <a:endParaRPr lang="ru-RU" sz="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40701(2)</a:t>
                      </a:r>
                      <a:r>
                        <a:rPr lang="ru-RU" sz="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sym typeface="Wingdings"/>
                        </a:rPr>
                        <a:t> 03236</a:t>
                      </a:r>
                      <a:endParaRPr lang="ru-RU" sz="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1589">
                <a:tc rowSpan="2">
                  <a:txBody>
                    <a:bodyPr/>
                    <a:lstStyle/>
                    <a:p>
                      <a:r>
                        <a:rPr lang="ru-RU" sz="600" b="1" dirty="0"/>
                        <a:t>8) иные казначейские счета для осуществления и отражения операций в случаях, установленных Бюджетным кодексом РФ, а также иными законодательными и нормативными правовыми актами Правительства РФ, Минфина России и Казначейства России</a:t>
                      </a:r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" dirty="0"/>
                        <a:t>Федеральному</a:t>
                      </a:r>
                      <a:r>
                        <a:rPr lang="ru-RU" sz="600" baseline="0" dirty="0"/>
                        <a:t> казначейству:</a:t>
                      </a:r>
                    </a:p>
                    <a:p>
                      <a:r>
                        <a:rPr lang="ru-RU" sz="600" baseline="0" dirty="0"/>
                        <a:t>– средства единого казначейского счета до выяснения принадлежности</a:t>
                      </a:r>
                      <a:endParaRPr lang="ru-RU" sz="600" dirty="0"/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600" dirty="0"/>
                    </a:p>
                    <a:p>
                      <a:r>
                        <a:rPr lang="en-US" sz="600" dirty="0"/>
                        <a:t>[</a:t>
                      </a:r>
                      <a:r>
                        <a:rPr lang="ru-RU" sz="600" dirty="0"/>
                        <a:t>отсутствует</a:t>
                      </a:r>
                      <a:r>
                        <a:rPr lang="en-US" sz="600" dirty="0"/>
                        <a:t>]</a:t>
                      </a:r>
                      <a:r>
                        <a:rPr lang="ru-RU" sz="600" dirty="0"/>
                        <a:t> 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03420</a:t>
                      </a:r>
                    </a:p>
                    <a:p>
                      <a:endParaRPr lang="ru-RU" sz="600" dirty="0"/>
                    </a:p>
                  </a:txBody>
                  <a:tcPr marL="90000" marT="36000" marB="36000"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8543">
                <a:tc vMerge="1">
                  <a:txBody>
                    <a:bodyPr/>
                    <a:lstStyle/>
                    <a:p>
                      <a:endParaRPr lang="ru-RU" sz="600" dirty="0"/>
                    </a:p>
                  </a:txBody>
                  <a:tcPr marL="90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dirty="0"/>
                        <a:t>– финансовый результат по операциям по управлению остатками средств на едином казначейском счете</a:t>
                      </a:r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[</a:t>
                      </a:r>
                      <a:r>
                        <a:rPr lang="ru-RU" sz="600" dirty="0"/>
                        <a:t>отсутствует</a:t>
                      </a:r>
                      <a:r>
                        <a:rPr lang="en-US" sz="600" dirty="0"/>
                        <a:t>]</a:t>
                      </a:r>
                      <a:r>
                        <a:rPr lang="ru-RU" sz="600" dirty="0"/>
                        <a:t> </a:t>
                      </a:r>
                      <a:r>
                        <a:rPr lang="ru-RU" sz="600" baseline="0" dirty="0"/>
                        <a:t> </a:t>
                      </a:r>
                      <a:r>
                        <a:rPr lang="ru-RU" sz="600" baseline="0" dirty="0">
                          <a:sym typeface="Wingdings"/>
                        </a:rPr>
                        <a:t> 04100</a:t>
                      </a:r>
                      <a:endParaRPr lang="ru-RU" sz="600" dirty="0"/>
                    </a:p>
                  </a:txBody>
                  <a:tcPr marL="90000" marT="36000" marB="3600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F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00192" y="4330300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600" i="1" dirty="0" smtClean="0">
                <a:solidFill>
                  <a:schemeClr val="bg1">
                    <a:lumMod val="50000"/>
                  </a:schemeClr>
                </a:solidFill>
              </a:rPr>
              <a:t>* после принятия Федерального закона «О внесении изменений в Бюджетный кодекс Российской Федерации  в части казначейского сопровождения, казначейского обеспечения обязательств и бюджетного мониторинга»</a:t>
            </a:r>
          </a:p>
          <a:p>
            <a:pPr marL="171450" indent="-171450" algn="r">
              <a:buFont typeface="Arial" charset="0"/>
              <a:buChar char="•"/>
            </a:pPr>
            <a:endParaRPr lang="ru-RU" sz="600" i="1" dirty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ru-RU" sz="10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638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" y="-92546"/>
            <a:ext cx="9143999" cy="7000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/>
              <a:t>Порядок отражения реквизитов в распоряжениях </a:t>
            </a:r>
            <a:r>
              <a:rPr lang="ru-RU" sz="1800" b="1" dirty="0" smtClean="0"/>
              <a:t>о </a:t>
            </a:r>
            <a:r>
              <a:rPr lang="ru-RU" sz="1800" b="1" dirty="0"/>
              <a:t>переводе денежных </a:t>
            </a:r>
            <a:r>
              <a:rPr lang="ru-RU" sz="1800" b="1" dirty="0" smtClean="0"/>
              <a:t>средств (</a:t>
            </a:r>
            <a:r>
              <a:rPr lang="ru-RU" sz="1800" b="1" dirty="0" err="1" smtClean="0"/>
              <a:t>внутриказначейский</a:t>
            </a:r>
            <a:r>
              <a:rPr lang="ru-RU" sz="1800" b="1" dirty="0" smtClean="0"/>
              <a:t> платеж внутри одного ЕКС)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55525"/>
            <a:ext cx="4579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Реквизиты </a:t>
            </a:r>
            <a:r>
              <a:rPr lang="ru-RU" sz="1200" b="1" dirty="0" smtClean="0"/>
              <a:t>плательщика (платеж казенного учреждения):</a:t>
            </a:r>
            <a:endParaRPr lang="ru-RU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1814" y="2853963"/>
            <a:ext cx="2695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Реквизиты получателя </a:t>
            </a:r>
            <a:r>
              <a:rPr lang="ru-RU" sz="1200" b="1" dirty="0" smtClean="0"/>
              <a:t>средств:</a:t>
            </a:r>
            <a:endParaRPr lang="ru-RU" sz="1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951419"/>
              </p:ext>
            </p:extLst>
          </p:nvPr>
        </p:nvGraphicFramePr>
        <p:xfrm>
          <a:off x="1921451" y="893822"/>
          <a:ext cx="4752528" cy="1965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42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42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06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734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9179">
                <a:tc>
                  <a:txBody>
                    <a:bodyPr/>
                    <a:lstStyle/>
                    <a:p>
                      <a:r>
                        <a:rPr lang="ru-RU" sz="900" dirty="0"/>
                        <a:t>ИНН  </a:t>
                      </a:r>
                      <a:r>
                        <a:rPr lang="ru-RU" sz="900" b="1" dirty="0" smtClean="0"/>
                        <a:t>4100019852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КПП   </a:t>
                      </a:r>
                      <a:r>
                        <a:rPr lang="ru-RU" sz="900" b="1" dirty="0" smtClean="0"/>
                        <a:t>410101001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Министерство финансов Камчатского края (Министерство здравоохранения Камчатского края, </a:t>
                      </a:r>
                    </a:p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л/с 03382000330)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 smtClean="0"/>
                    </a:p>
                    <a:p>
                      <a:r>
                        <a:rPr lang="ru-RU" sz="900" dirty="0" err="1" smtClean="0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900" b="1" dirty="0" smtClean="0"/>
                    </a:p>
                    <a:p>
                      <a:r>
                        <a:rPr lang="ru-RU" sz="900" b="1" dirty="0" smtClean="0"/>
                        <a:t>03221643300000003800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Плательщик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9179">
                <a:tc rowSpan="2"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ОТДЕЛЕНИЕ ПЕТРОПАВЛОВСК-КАМЧАТСКИЙ БАНКА РОССИИ//УФК по Камчатскому краю г. Петропавловск-Камчатский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БИК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013002402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9179">
                <a:tc gridSpan="2"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 smtClean="0"/>
                    </a:p>
                    <a:p>
                      <a:r>
                        <a:rPr lang="ru-RU" sz="900" dirty="0" err="1" smtClean="0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900" b="1" dirty="0" smtClean="0"/>
                    </a:p>
                    <a:p>
                      <a:r>
                        <a:rPr lang="ru-RU" sz="900" b="1" dirty="0" smtClean="0"/>
                        <a:t>40102810945370000031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Банк плательщика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103842"/>
              </p:ext>
            </p:extLst>
          </p:nvPr>
        </p:nvGraphicFramePr>
        <p:xfrm>
          <a:off x="1979712" y="3229114"/>
          <a:ext cx="4752528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4644">
                <a:tc rowSpan="2" gridSpan="2">
                  <a:txBody>
                    <a:bodyPr/>
                    <a:lstStyle/>
                    <a:p>
                      <a:r>
                        <a:rPr lang="ru-RU" sz="800" b="1" dirty="0" smtClean="0">
                          <a:solidFill>
                            <a:srgbClr val="11437F"/>
                          </a:solidFill>
                        </a:rPr>
                        <a:t>ОТДЕЛЕНИЕ ПЕТРОПАВЛОВСК-КАМЧАТСКИЙ БАНКА РОССИИ//УФК по Камчатскому краю г. Петропавловск-Камчатский</a:t>
                      </a:r>
                      <a:endParaRPr lang="ru-RU" sz="8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БИК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013002402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644">
                <a:tc gridSpan="2" vMerge="1"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40102810945370000031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Банк получателя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644">
                <a:tc>
                  <a:txBody>
                    <a:bodyPr/>
                    <a:lstStyle/>
                    <a:p>
                      <a:r>
                        <a:rPr lang="ru-RU" sz="900" dirty="0"/>
                        <a:t>ИНН   </a:t>
                      </a:r>
                      <a:r>
                        <a:rPr lang="ru-RU" sz="900" b="1" dirty="0" smtClean="0"/>
                        <a:t>4105040135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КПП   </a:t>
                      </a:r>
                      <a:r>
                        <a:rPr lang="ru-RU" sz="900" b="1" dirty="0" smtClean="0"/>
                        <a:t>410501001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03224643300000003800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Министерство</a:t>
                      </a:r>
                      <a:r>
                        <a:rPr lang="ru-RU" sz="900" b="1" baseline="0" dirty="0" smtClean="0">
                          <a:solidFill>
                            <a:srgbClr val="11437F"/>
                          </a:solidFill>
                        </a:rPr>
                        <a:t> финансов Камчатского края</a:t>
                      </a:r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 (ГБУЗ КК ЕРБ, л/с 21386Щ01450)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Получатель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4592" y="887380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Владелец </a:t>
            </a:r>
            <a:b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казначейского счета БС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(участник системы казначейских платежей, лицевой счет)</a:t>
            </a:r>
          </a:p>
        </p:txBody>
      </p:sp>
      <p:cxnSp>
        <p:nvCxnSpPr>
          <p:cNvPr id="28" name="Соединительная линия уступом 23"/>
          <p:cNvCxnSpPr/>
          <p:nvPr/>
        </p:nvCxnSpPr>
        <p:spPr>
          <a:xfrm>
            <a:off x="1606972" y="1234011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0" y="4016410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Владелец </a:t>
            </a:r>
            <a:br>
              <a:rPr lang="ru-RU" sz="900" b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900" b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казначейского </a:t>
            </a: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счета БС </a:t>
            </a: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(участник системы казначейских платежей, лицевой счет)</a:t>
            </a:r>
          </a:p>
        </p:txBody>
      </p:sp>
      <p:cxnSp>
        <p:nvCxnSpPr>
          <p:cNvPr id="30" name="Соединительная линия уступом 23"/>
          <p:cNvCxnSpPr/>
          <p:nvPr/>
        </p:nvCxnSpPr>
        <p:spPr>
          <a:xfrm>
            <a:off x="1634263" y="4273034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1912018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подразделения Банка России //</a:t>
            </a:r>
          </a:p>
          <a:p>
            <a:pPr algn="r" eaLnBrk="0" hangingPunct="0"/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и место нахождения ТОФК</a:t>
            </a:r>
          </a:p>
        </p:txBody>
      </p:sp>
      <p:cxnSp>
        <p:nvCxnSpPr>
          <p:cNvPr id="12" name="Соединительная линия уступом 23"/>
          <p:cNvCxnSpPr/>
          <p:nvPr/>
        </p:nvCxnSpPr>
        <p:spPr>
          <a:xfrm>
            <a:off x="1606972" y="2304432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" y="3128993"/>
            <a:ext cx="1620270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подразделения Банка России //</a:t>
            </a:r>
          </a:p>
          <a:p>
            <a:pPr algn="r"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и место нахождения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4" name="Соединительная линия уступом 23"/>
          <p:cNvCxnSpPr/>
          <p:nvPr/>
        </p:nvCxnSpPr>
        <p:spPr>
          <a:xfrm>
            <a:off x="1607571" y="3407246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7"/>
          <p:cNvCxnSpPr/>
          <p:nvPr/>
        </p:nvCxnSpPr>
        <p:spPr>
          <a:xfrm flipH="1">
            <a:off x="6727666" y="2110686"/>
            <a:ext cx="30073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6"/>
          <p:cNvCxnSpPr>
            <a:stCxn id="20" idx="1"/>
          </p:cNvCxnSpPr>
          <p:nvPr/>
        </p:nvCxnSpPr>
        <p:spPr>
          <a:xfrm flipH="1" flipV="1">
            <a:off x="6791548" y="3346783"/>
            <a:ext cx="300732" cy="120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7"/>
          <p:cNvCxnSpPr>
            <a:stCxn id="31" idx="1"/>
          </p:cNvCxnSpPr>
          <p:nvPr/>
        </p:nvCxnSpPr>
        <p:spPr>
          <a:xfrm flipH="1">
            <a:off x="6791548" y="3574281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157684" y="2419848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Единый казначейский счет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64208" y="1164378"/>
            <a:ext cx="158433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Казначейский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счет (бывший счет 40201)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92280" y="3232572"/>
            <a:ext cx="79216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1" name="Соединительная линия уступом 22"/>
          <p:cNvCxnSpPr/>
          <p:nvPr/>
        </p:nvCxnSpPr>
        <p:spPr>
          <a:xfrm flipH="1">
            <a:off x="6729688" y="2499742"/>
            <a:ext cx="303934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3"/>
          <p:cNvCxnSpPr/>
          <p:nvPr/>
        </p:nvCxnSpPr>
        <p:spPr>
          <a:xfrm flipH="1">
            <a:off x="6749462" y="1349044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4"/>
          <p:cNvCxnSpPr/>
          <p:nvPr/>
        </p:nvCxnSpPr>
        <p:spPr>
          <a:xfrm flipH="1">
            <a:off x="6778262" y="4157618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150796" y="1995924"/>
            <a:ext cx="79216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21444" y="3972952"/>
            <a:ext cx="158433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Казначейский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счет (бывший счет 40601)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092280" y="3458865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Единый казначейский счет</a:t>
            </a:r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46502" y="4778480"/>
            <a:ext cx="2133600" cy="273844"/>
          </a:xfrm>
        </p:spPr>
        <p:txBody>
          <a:bodyPr/>
          <a:lstStyle/>
          <a:p>
            <a:fld id="{AFAE60AF-26C0-4F26-B6EA-302E8E68242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1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" y="-92546"/>
            <a:ext cx="9143999" cy="7000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/>
              <a:t>Порядок отражения реквизитов в распоряжениях </a:t>
            </a:r>
            <a:r>
              <a:rPr lang="ru-RU" sz="1800" b="1" dirty="0" smtClean="0"/>
              <a:t>о </a:t>
            </a:r>
            <a:r>
              <a:rPr lang="ru-RU" sz="1800" b="1" dirty="0"/>
              <a:t>переводе денежных средств </a:t>
            </a:r>
            <a:r>
              <a:rPr lang="ru-RU" sz="1800" b="1" dirty="0" smtClean="0"/>
              <a:t>(</a:t>
            </a:r>
            <a:r>
              <a:rPr lang="ru-RU" sz="1800" b="1" dirty="0" err="1" smtClean="0"/>
              <a:t>внутриказначейский</a:t>
            </a:r>
            <a:r>
              <a:rPr lang="ru-RU" sz="1800" b="1" dirty="0" smtClean="0"/>
              <a:t> </a:t>
            </a:r>
            <a:r>
              <a:rPr lang="ru-RU" sz="1800" b="1" dirty="0"/>
              <a:t>платеж </a:t>
            </a:r>
            <a:r>
              <a:rPr lang="ru-RU" sz="1800" b="1" dirty="0" smtClean="0"/>
              <a:t>между разными </a:t>
            </a:r>
            <a:r>
              <a:rPr lang="ru-RU" sz="1800" b="1" dirty="0"/>
              <a:t>ЕКС)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55525"/>
            <a:ext cx="4579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Реквизиты </a:t>
            </a:r>
            <a:r>
              <a:rPr lang="ru-RU" sz="1200" b="1" dirty="0" smtClean="0"/>
              <a:t>плательщика (платеж казенного учреждения):</a:t>
            </a:r>
            <a:endParaRPr lang="ru-RU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9940" y="2988025"/>
            <a:ext cx="2695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/>
              <a:t>Реквизиты получателя </a:t>
            </a:r>
            <a:r>
              <a:rPr lang="ru-RU" sz="1200" b="1" dirty="0" smtClean="0"/>
              <a:t>средств:</a:t>
            </a:r>
            <a:endParaRPr lang="ru-RU" sz="12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911155"/>
              </p:ext>
            </p:extLst>
          </p:nvPr>
        </p:nvGraphicFramePr>
        <p:xfrm>
          <a:off x="1921451" y="893822"/>
          <a:ext cx="4752528" cy="1965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42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142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06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7348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9179">
                <a:tc>
                  <a:txBody>
                    <a:bodyPr/>
                    <a:lstStyle/>
                    <a:p>
                      <a:r>
                        <a:rPr lang="ru-RU" sz="900" dirty="0"/>
                        <a:t>ИНН  </a:t>
                      </a:r>
                      <a:r>
                        <a:rPr lang="ru-RU" sz="900" b="1" dirty="0" smtClean="0"/>
                        <a:t>4100019852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КПП   </a:t>
                      </a:r>
                      <a:r>
                        <a:rPr lang="ru-RU" sz="900" b="1" dirty="0" smtClean="0"/>
                        <a:t>410101001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Министерство финансов Камчатского края (Министерство здравоохранения Камчатского края, </a:t>
                      </a:r>
                    </a:p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л/с 03382000330)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 smtClean="0"/>
                    </a:p>
                    <a:p>
                      <a:r>
                        <a:rPr lang="ru-RU" sz="900" dirty="0" err="1" smtClean="0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900" b="1" dirty="0" smtClean="0"/>
                    </a:p>
                    <a:p>
                      <a:r>
                        <a:rPr lang="ru-RU" sz="900" b="1" dirty="0" smtClean="0"/>
                        <a:t>03221643300000003800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Плательщик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9179">
                <a:tc rowSpan="2"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ОТДЕЛЕНИЕ ПЕТРОПАВЛОВСК-КАМЧАТСКИЙ БАНКА РОССИИ//УФК по Камчатскому краю г. Петропавловск-Камчатский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БИК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013002402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9179">
                <a:tc gridSpan="2" v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 smtClean="0"/>
                    </a:p>
                    <a:p>
                      <a:r>
                        <a:rPr lang="ru-RU" sz="900" dirty="0" err="1" smtClean="0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900" b="1" dirty="0" smtClean="0"/>
                    </a:p>
                    <a:p>
                      <a:r>
                        <a:rPr lang="ru-RU" sz="900" b="1" dirty="0" smtClean="0"/>
                        <a:t>40102810945370000031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9179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Банк плательщика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292360"/>
              </p:ext>
            </p:extLst>
          </p:nvPr>
        </p:nvGraphicFramePr>
        <p:xfrm>
          <a:off x="1979712" y="3229114"/>
          <a:ext cx="4752528" cy="1645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4644">
                <a:tc rowSpan="2"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Отделение Тула Банка России//УФК по Тульской области г. Тула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БИК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017003983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644">
                <a:tc gridSpan="2" vMerge="1"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40102810700000000017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Банк получателя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644">
                <a:tc>
                  <a:txBody>
                    <a:bodyPr/>
                    <a:lstStyle/>
                    <a:p>
                      <a:r>
                        <a:rPr lang="ru-RU" sz="900" dirty="0"/>
                        <a:t>ИНН   </a:t>
                      </a:r>
                      <a:r>
                        <a:rPr lang="ru-RU" sz="900" b="1" dirty="0" smtClean="0"/>
                        <a:t>7710030900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КПП   </a:t>
                      </a:r>
                      <a:r>
                        <a:rPr lang="ru-RU" sz="900" b="1" dirty="0" smtClean="0"/>
                        <a:t>770701002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03232643120000002502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Управление</a:t>
                      </a:r>
                      <a:r>
                        <a:rPr lang="ru-RU" sz="900" b="1" baseline="0" dirty="0" smtClean="0">
                          <a:solidFill>
                            <a:srgbClr val="11437F"/>
                          </a:solidFill>
                        </a:rPr>
                        <a:t> финансов г.</a:t>
                      </a:r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 Тула (Управление образования,  л/с </a:t>
                      </a:r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05253000260</a:t>
                      </a:r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Получатель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1098370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Владелец </a:t>
            </a:r>
            <a:b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казначейского счета БС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(участник системы казначейских платежей, лицевой счет)</a:t>
            </a:r>
          </a:p>
        </p:txBody>
      </p:sp>
      <p:cxnSp>
        <p:nvCxnSpPr>
          <p:cNvPr id="28" name="Соединительная линия уступом 23"/>
          <p:cNvCxnSpPr/>
          <p:nvPr/>
        </p:nvCxnSpPr>
        <p:spPr>
          <a:xfrm>
            <a:off x="1606972" y="1490783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0" y="4227934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Владелец </a:t>
            </a:r>
            <a:b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900" b="1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казначейского счета МБ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(участник системы казначейских платежей, лицевой счет)</a:t>
            </a:r>
          </a:p>
        </p:txBody>
      </p:sp>
      <p:cxnSp>
        <p:nvCxnSpPr>
          <p:cNvPr id="30" name="Соединительная линия уступом 23"/>
          <p:cNvCxnSpPr/>
          <p:nvPr/>
        </p:nvCxnSpPr>
        <p:spPr>
          <a:xfrm>
            <a:off x="1606972" y="4408823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1912018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подразделения Банка России //</a:t>
            </a:r>
          </a:p>
          <a:p>
            <a:pPr algn="r" eaLnBrk="0" hangingPunct="0"/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и место нахождения ТОФК</a:t>
            </a:r>
          </a:p>
        </p:txBody>
      </p:sp>
      <p:cxnSp>
        <p:nvCxnSpPr>
          <p:cNvPr id="12" name="Соединительная линия уступом 23"/>
          <p:cNvCxnSpPr/>
          <p:nvPr/>
        </p:nvCxnSpPr>
        <p:spPr>
          <a:xfrm>
            <a:off x="1606972" y="2304432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-13298" y="3231580"/>
            <a:ext cx="1620270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подразделения Банка России //</a:t>
            </a:r>
          </a:p>
          <a:p>
            <a:pPr algn="r"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наименование и место нахождения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4" name="Соединительная линия уступом 23"/>
          <p:cNvCxnSpPr/>
          <p:nvPr/>
        </p:nvCxnSpPr>
        <p:spPr>
          <a:xfrm>
            <a:off x="1607571" y="3407246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7"/>
          <p:cNvCxnSpPr/>
          <p:nvPr/>
        </p:nvCxnSpPr>
        <p:spPr>
          <a:xfrm flipH="1">
            <a:off x="6749461" y="2110686"/>
            <a:ext cx="30073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6"/>
          <p:cNvCxnSpPr>
            <a:stCxn id="20" idx="1"/>
          </p:cNvCxnSpPr>
          <p:nvPr/>
        </p:nvCxnSpPr>
        <p:spPr>
          <a:xfrm flipH="1" flipV="1">
            <a:off x="6791548" y="3346783"/>
            <a:ext cx="300732" cy="120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7"/>
          <p:cNvCxnSpPr>
            <a:stCxn id="31" idx="1"/>
          </p:cNvCxnSpPr>
          <p:nvPr/>
        </p:nvCxnSpPr>
        <p:spPr>
          <a:xfrm flipH="1">
            <a:off x="6791548" y="3574281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164208" y="2325984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Единый казначейский счет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64208" y="1164378"/>
            <a:ext cx="158433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Казначейский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счет (бывший счет 40201)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92280" y="3232572"/>
            <a:ext cx="79216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1" name="Соединительная линия уступом 22"/>
          <p:cNvCxnSpPr/>
          <p:nvPr/>
        </p:nvCxnSpPr>
        <p:spPr>
          <a:xfrm flipH="1">
            <a:off x="6738920" y="2441400"/>
            <a:ext cx="303934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3"/>
          <p:cNvCxnSpPr/>
          <p:nvPr/>
        </p:nvCxnSpPr>
        <p:spPr>
          <a:xfrm flipH="1">
            <a:off x="6749462" y="1349044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4"/>
          <p:cNvCxnSpPr/>
          <p:nvPr/>
        </p:nvCxnSpPr>
        <p:spPr>
          <a:xfrm flipH="1">
            <a:off x="6799060" y="4016410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207648" y="1984870"/>
            <a:ext cx="79216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93672" y="3831744"/>
            <a:ext cx="158433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Казначейский </a:t>
            </a:r>
            <a:r>
              <a:rPr lang="ru-RU" sz="900" dirty="0" smtClean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счет (бывший счет 40302)</a:t>
            </a:r>
            <a:endParaRPr lang="ru-RU" sz="9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092280" y="3458865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Единый казначейский счет</a:t>
            </a:r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46502" y="4778480"/>
            <a:ext cx="2133600" cy="273844"/>
          </a:xfrm>
        </p:spPr>
        <p:txBody>
          <a:bodyPr/>
          <a:lstStyle/>
          <a:p>
            <a:fld id="{AFAE60AF-26C0-4F26-B6EA-302E8E68242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17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" y="0"/>
            <a:ext cx="9144000" cy="70008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000" b="1" dirty="0"/>
              <a:t>Порядок отражения реквизитов в </a:t>
            </a:r>
            <a:r>
              <a:rPr lang="ru-RU" sz="2000" b="1" dirty="0" smtClean="0"/>
              <a:t>распоряжениях о </a:t>
            </a:r>
            <a:r>
              <a:rPr lang="ru-RU" sz="2000" b="1" dirty="0"/>
              <a:t>переводе денежных </a:t>
            </a:r>
            <a:r>
              <a:rPr lang="ru-RU" sz="2000" b="1" dirty="0" smtClean="0"/>
              <a:t>средств (внешний платеж)</a:t>
            </a:r>
            <a:endParaRPr lang="ru-RU" sz="2000" b="1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774" y="751100"/>
            <a:ext cx="4579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</a:rPr>
              <a:t>Реквизиты </a:t>
            </a:r>
            <a:r>
              <a:rPr lang="ru-RU" sz="1200" b="1" dirty="0" smtClean="0">
                <a:solidFill>
                  <a:prstClr val="black"/>
                </a:solidFill>
              </a:rPr>
              <a:t>плательщика (платеж казенного учреждения):</a:t>
            </a:r>
            <a:endParaRPr lang="ru-RU" sz="12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552" y="3094072"/>
            <a:ext cx="5412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</a:rPr>
              <a:t>Реквизиты получателя </a:t>
            </a:r>
            <a:r>
              <a:rPr lang="ru-RU" sz="1200" b="1" dirty="0" smtClean="0">
                <a:solidFill>
                  <a:prstClr val="black"/>
                </a:solidFill>
              </a:rPr>
              <a:t>средств (платеж в адрес иного контрагента):</a:t>
            </a:r>
            <a:endParaRPr lang="ru-RU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426688"/>
              </p:ext>
            </p:extLst>
          </p:nvPr>
        </p:nvGraphicFramePr>
        <p:xfrm>
          <a:off x="1938954" y="3574281"/>
          <a:ext cx="4752528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81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4644">
                <a:tc rowSpan="2"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АО "ВЛАДБИЗНЕСБАНК"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/>
                        <a:t>БИК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041708706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4644">
                <a:tc gridSpan="2" vMerge="1">
                  <a:txBody>
                    <a:bodyPr/>
                    <a:lstStyle/>
                    <a:p>
                      <a:endParaRPr lang="ru-RU" sz="90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30101810100000000706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Банк получателя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4644">
                <a:tc>
                  <a:txBody>
                    <a:bodyPr/>
                    <a:lstStyle/>
                    <a:p>
                      <a:r>
                        <a:rPr lang="ru-RU" sz="900" dirty="0"/>
                        <a:t>ИНН   </a:t>
                      </a:r>
                      <a:r>
                        <a:rPr lang="ru-RU" sz="900" b="1" dirty="0" smtClean="0"/>
                        <a:t>3328404610</a:t>
                      </a:r>
                      <a:endParaRPr lang="ru-RU" sz="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900" dirty="0"/>
                        <a:t>КПП   </a:t>
                      </a: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332801001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err="1"/>
                        <a:t>Сч</a:t>
                      </a:r>
                      <a:r>
                        <a:rPr lang="ru-RU" sz="900" dirty="0"/>
                        <a:t>. 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</a:rPr>
                        <a:t>40702810500000000417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ООО "</a:t>
                      </a:r>
                      <a:r>
                        <a:rPr lang="ru-RU" sz="900" b="1" dirty="0" err="1" smtClean="0">
                          <a:solidFill>
                            <a:srgbClr val="11437F"/>
                          </a:solidFill>
                        </a:rPr>
                        <a:t>Медилон-Фармимэкс</a:t>
                      </a:r>
                      <a:r>
                        <a:rPr lang="ru-RU" sz="900" b="1" dirty="0" smtClean="0">
                          <a:solidFill>
                            <a:srgbClr val="11437F"/>
                          </a:solidFill>
                        </a:rPr>
                        <a:t>"</a:t>
                      </a:r>
                      <a:endParaRPr lang="ru-RU" sz="900" b="1" dirty="0">
                        <a:solidFill>
                          <a:srgbClr val="11437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4644">
                <a:tc gridSpan="2">
                  <a:txBody>
                    <a:bodyPr/>
                    <a:lstStyle/>
                    <a:p>
                      <a:r>
                        <a:rPr lang="ru-RU" sz="900" dirty="0"/>
                        <a:t>Получатель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1091948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b="1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Владелец </a:t>
            </a:r>
            <a:br>
              <a:rPr lang="ru-RU" sz="900" b="1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</a:br>
            <a:r>
              <a:rPr lang="ru-RU" sz="900" b="1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казначейского счета БС </a:t>
            </a: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(участник системы казначейских платежей, лицевой счет)</a:t>
            </a:r>
          </a:p>
        </p:txBody>
      </p:sp>
      <p:cxnSp>
        <p:nvCxnSpPr>
          <p:cNvPr id="28" name="Соединительная линия уступом 23"/>
          <p:cNvCxnSpPr/>
          <p:nvPr/>
        </p:nvCxnSpPr>
        <p:spPr>
          <a:xfrm>
            <a:off x="1606972" y="1484361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-12699" y="4472558"/>
            <a:ext cx="1619671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Контрагент</a:t>
            </a:r>
          </a:p>
        </p:txBody>
      </p:sp>
      <p:cxnSp>
        <p:nvCxnSpPr>
          <p:cNvPr id="30" name="Соединительная линия уступом 23"/>
          <p:cNvCxnSpPr/>
          <p:nvPr/>
        </p:nvCxnSpPr>
        <p:spPr>
          <a:xfrm>
            <a:off x="1606972" y="4587974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0" y="1896764"/>
            <a:ext cx="1619671" cy="784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Наименование подразделения Банка России //</a:t>
            </a:r>
          </a:p>
          <a:p>
            <a:pPr algn="r" eaLnBrk="0" hangingPunct="0"/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наименование и место нахождения ТОФК</a:t>
            </a:r>
          </a:p>
        </p:txBody>
      </p:sp>
      <p:cxnSp>
        <p:nvCxnSpPr>
          <p:cNvPr id="12" name="Соединительная линия уступом 23"/>
          <p:cNvCxnSpPr/>
          <p:nvPr/>
        </p:nvCxnSpPr>
        <p:spPr>
          <a:xfrm>
            <a:off x="1606972" y="2289178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-13298" y="3730441"/>
            <a:ext cx="162027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/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Наименование </a:t>
            </a: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Банка Контрагента</a:t>
            </a:r>
            <a:endParaRPr lang="ru-RU" sz="900" dirty="0">
              <a:solidFill>
                <a:prstClr val="white">
                  <a:lumMod val="50000"/>
                </a:prst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4" name="Соединительная линия уступом 23"/>
          <p:cNvCxnSpPr/>
          <p:nvPr/>
        </p:nvCxnSpPr>
        <p:spPr>
          <a:xfrm>
            <a:off x="1606972" y="3799661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7"/>
          <p:cNvCxnSpPr/>
          <p:nvPr/>
        </p:nvCxnSpPr>
        <p:spPr>
          <a:xfrm flipH="1">
            <a:off x="6788344" y="2218976"/>
            <a:ext cx="300733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6"/>
          <p:cNvCxnSpPr/>
          <p:nvPr/>
        </p:nvCxnSpPr>
        <p:spPr>
          <a:xfrm flipH="1" flipV="1">
            <a:off x="6788346" y="3688480"/>
            <a:ext cx="300732" cy="1205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7"/>
          <p:cNvCxnSpPr/>
          <p:nvPr/>
        </p:nvCxnSpPr>
        <p:spPr>
          <a:xfrm flipH="1">
            <a:off x="6791548" y="3925389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142911" y="2527368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Единый казначейский счет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092280" y="1278364"/>
            <a:ext cx="158433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Казначейский </a:t>
            </a: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счет (бывший 40201)</a:t>
            </a:r>
            <a:endParaRPr lang="ru-RU" sz="900" dirty="0">
              <a:solidFill>
                <a:prstClr val="white">
                  <a:lumMod val="50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72006" y="3544064"/>
            <a:ext cx="100039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 БАНКА</a:t>
            </a:r>
            <a:endParaRPr lang="ru-RU" sz="900" dirty="0">
              <a:solidFill>
                <a:prstClr val="white">
                  <a:lumMod val="50000"/>
                </a:prst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1" name="Соединительная линия уступом 22"/>
          <p:cNvCxnSpPr/>
          <p:nvPr/>
        </p:nvCxnSpPr>
        <p:spPr>
          <a:xfrm flipH="1">
            <a:off x="6788346" y="2670878"/>
            <a:ext cx="303934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3"/>
          <p:cNvCxnSpPr>
            <a:stCxn id="19" idx="1"/>
          </p:cNvCxnSpPr>
          <p:nvPr/>
        </p:nvCxnSpPr>
        <p:spPr>
          <a:xfrm flipH="1">
            <a:off x="6791548" y="1463030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4"/>
          <p:cNvCxnSpPr/>
          <p:nvPr/>
        </p:nvCxnSpPr>
        <p:spPr>
          <a:xfrm flipH="1">
            <a:off x="6788346" y="4403308"/>
            <a:ext cx="300732" cy="0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172006" y="2103560"/>
            <a:ext cx="79216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БИК </a:t>
            </a: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ТОФК</a:t>
            </a:r>
            <a:endParaRPr lang="ru-RU" sz="900" dirty="0">
              <a:solidFill>
                <a:prstClr val="white">
                  <a:lumMod val="50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42911" y="4287892"/>
            <a:ext cx="1584336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/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Расчетный </a:t>
            </a:r>
            <a:r>
              <a:rPr lang="ru-RU" sz="900" dirty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счет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142911" y="3809973"/>
            <a:ext cx="1728192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defRPr/>
            </a:pPr>
            <a:r>
              <a:rPr lang="ru-RU" sz="900" dirty="0" smtClean="0">
                <a:solidFill>
                  <a:prstClr val="white">
                    <a:lumMod val="50000"/>
                  </a:prstClr>
                </a:solidFill>
                <a:cs typeface="Times New Roman" panose="02020603050405020304" pitchFamily="18" charset="0"/>
              </a:rPr>
              <a:t>Корсчет</a:t>
            </a:r>
            <a:endParaRPr lang="ru-RU" sz="900" dirty="0">
              <a:solidFill>
                <a:prstClr val="white">
                  <a:lumMod val="50000"/>
                </a:prstClr>
              </a:solidFill>
              <a:cs typeface="Times New Roman" panose="02020603050405020304" pitchFamily="18" charset="0"/>
            </a:endParaRPr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89576" y="4803998"/>
            <a:ext cx="2133600" cy="273844"/>
          </a:xfrm>
        </p:spPr>
        <p:txBody>
          <a:bodyPr/>
          <a:lstStyle/>
          <a:p>
            <a:fld id="{AFAE60AF-26C0-4F26-B6EA-302E8E6824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31712"/>
            <a:ext cx="4754563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344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07505" y="108392"/>
            <a:ext cx="8928991" cy="3772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44987" tIns="72494" rIns="144987" bIns="72494" rtlCol="0">
            <a:spAutoFit/>
          </a:bodyPr>
          <a:lstStyle/>
          <a:p>
            <a:pPr algn="ctr"/>
            <a:r>
              <a:rPr lang="ru-RU" sz="1500" b="1" dirty="0" err="1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Внутриказначейский</a:t>
            </a:r>
            <a:r>
              <a:rPr lang="ru-RU" sz="15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платеж (пример заполнения полей в заявке на кассовый расход)</a:t>
            </a:r>
            <a:endParaRPr lang="ru-RU" sz="15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"/>
          <p:cNvSpPr/>
          <p:nvPr/>
        </p:nvSpPr>
        <p:spPr>
          <a:xfrm flipV="1">
            <a:off x="0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428974"/>
              </p:ext>
            </p:extLst>
          </p:nvPr>
        </p:nvGraphicFramePr>
        <p:xfrm>
          <a:off x="2746144" y="733624"/>
          <a:ext cx="3136956" cy="4061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1" name="Лист" r:id="rId4" imgW="5838923" imgH="7562970" progId="Excel.Sheet.8">
                  <p:embed/>
                </p:oleObj>
              </mc:Choice>
              <mc:Fallback>
                <p:oleObj name="Лист" r:id="rId4" imgW="5838923" imgH="756297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6144" y="733624"/>
                        <a:ext cx="3136956" cy="4061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467545" y="2211711"/>
            <a:ext cx="1921276" cy="757630"/>
          </a:xfrm>
          <a:prstGeom prst="wedgeRectCallout">
            <a:avLst>
              <a:gd name="adj1" fmla="val 110121"/>
              <a:gd name="adj2" fmla="val 136080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987" tIns="72494" rIns="144987" bIns="72494" rtlCol="0" anchor="ctr"/>
          <a:lstStyle/>
          <a:p>
            <a:pPr algn="ctr"/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Номер казначейского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счета (КС)</a:t>
            </a:r>
          </a:p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03221643300000003800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6142996" y="2283718"/>
            <a:ext cx="2030041" cy="662393"/>
          </a:xfrm>
          <a:prstGeom prst="wedgeRectCallout">
            <a:avLst>
              <a:gd name="adj1" fmla="val -84638"/>
              <a:gd name="adj2" fmla="val 196027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987" tIns="72494" rIns="144987" bIns="72494" rtlCol="0" anchor="ctr"/>
          <a:lstStyle/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40102810945370000031</a:t>
            </a:r>
          </a:p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Номер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единого казначейского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счета (ЕКС)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107505" y="3296469"/>
            <a:ext cx="2281316" cy="1723553"/>
          </a:xfrm>
          <a:prstGeom prst="wedgeRectCallout">
            <a:avLst>
              <a:gd name="adj1" fmla="val 98363"/>
              <a:gd name="adj2" fmla="val -13843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987" tIns="72494" rIns="144987" bIns="72494" rtlCol="0" anchor="ctr"/>
          <a:lstStyle/>
          <a:p>
            <a:pPr algn="ctr"/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Наименование учреждения ЦБ РФ//Наименование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ТОФК</a:t>
            </a:r>
          </a:p>
          <a:p>
            <a:pPr algn="ctr"/>
            <a:endParaRPr lang="ru-RU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ОТДЕЛЕНИЕ ПЕТРОПАВЛОВСК-КАМЧАТСКИЙ БАНКА РОССИИ//УФК по Камчатскому краю г. Петропавловск-Камчатский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368306" y="4083918"/>
            <a:ext cx="1804731" cy="483147"/>
          </a:xfrm>
          <a:prstGeom prst="wedgeRectCallout">
            <a:avLst>
              <a:gd name="adj1" fmla="val -132503"/>
              <a:gd name="adj2" fmla="val -81535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987" tIns="72494" rIns="144987" bIns="72494" rtlCol="0" anchor="ctr"/>
          <a:lstStyle/>
          <a:p>
            <a:pPr algn="ctr"/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БИК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ТОФК 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</a:rPr>
              <a:t>013002402 </a:t>
            </a: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471128" y="1131590"/>
            <a:ext cx="1921276" cy="757630"/>
          </a:xfrm>
          <a:prstGeom prst="wedgeRectCallout">
            <a:avLst>
              <a:gd name="adj1" fmla="val 112954"/>
              <a:gd name="adj2" fmla="val -22687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987" tIns="72494" rIns="144987" bIns="72494" rtlCol="0" anchor="ctr"/>
          <a:lstStyle/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</a:rPr>
              <a:t>Номер лицевого счета клиента остается без изменения, не меняется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804248" y="4779620"/>
            <a:ext cx="2133600" cy="273844"/>
          </a:xfrm>
        </p:spPr>
        <p:txBody>
          <a:bodyPr/>
          <a:lstStyle/>
          <a:p>
            <a:fld id="{AFAE60AF-26C0-4F26-B6EA-302E8E68242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8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_СКП_11-09-19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7493</TotalTime>
  <Words>873</Words>
  <Application>Microsoft Office PowerPoint</Application>
  <PresentationFormat>Экран (16:9)</PresentationFormat>
  <Paragraphs>201</Paragraphs>
  <Slides>5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Презентация_СКП_11-09-19</vt:lpstr>
      <vt:lpstr>Лист</vt:lpstr>
      <vt:lpstr>Соответствие банковских счетов казначейским с 01.01.2021 (коды видов казначейских счетов в номере казначейского счета установлены приказом Федерального казначейства от 01.04.2020 № 15н)</vt:lpstr>
      <vt:lpstr>Порядок отражения реквизитов в распоряжениях о переводе денежных средств (внутриказначейский платеж внутри одного ЕКС)</vt:lpstr>
      <vt:lpstr>Порядок отражения реквизитов в распоряжениях о переводе денежных средств (внутриказначейский платеж между разными ЕКС)</vt:lpstr>
      <vt:lpstr>Порядок отражения реквизитов в распоряжениях о переводе денежных средств (внешний платеж)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системы  казначейских платежей</dc:title>
  <dc:creator>Чернов Андрей Анатольевич</dc:creator>
  <cp:lastModifiedBy>Корчагина Галина Юрьевна</cp:lastModifiedBy>
  <cp:revision>362</cp:revision>
  <cp:lastPrinted>2020-12-14T04:38:49Z</cp:lastPrinted>
  <dcterms:created xsi:type="dcterms:W3CDTF">2019-11-05T11:34:20Z</dcterms:created>
  <dcterms:modified xsi:type="dcterms:W3CDTF">2020-12-17T06:38:47Z</dcterms:modified>
</cp:coreProperties>
</file>